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60" r:id="rId1"/>
  </p:sldMasterIdLst>
  <p:notesMasterIdLst>
    <p:notesMasterId r:id="rId39"/>
  </p:notesMasterIdLst>
  <p:sldIdLst>
    <p:sldId id="483" r:id="rId2"/>
    <p:sldId id="484" r:id="rId3"/>
    <p:sldId id="485" r:id="rId4"/>
    <p:sldId id="643" r:id="rId5"/>
    <p:sldId id="486" r:id="rId6"/>
    <p:sldId id="487" r:id="rId7"/>
    <p:sldId id="488" r:id="rId8"/>
    <p:sldId id="489" r:id="rId9"/>
    <p:sldId id="490" r:id="rId10"/>
    <p:sldId id="491" r:id="rId11"/>
    <p:sldId id="492" r:id="rId12"/>
    <p:sldId id="493" r:id="rId13"/>
    <p:sldId id="494" r:id="rId14"/>
    <p:sldId id="495" r:id="rId15"/>
    <p:sldId id="496" r:id="rId16"/>
    <p:sldId id="497" r:id="rId17"/>
    <p:sldId id="498" r:id="rId18"/>
    <p:sldId id="518" r:id="rId19"/>
    <p:sldId id="522" r:id="rId20"/>
    <p:sldId id="523" r:id="rId21"/>
    <p:sldId id="524" r:id="rId22"/>
    <p:sldId id="541" r:id="rId23"/>
    <p:sldId id="543" r:id="rId24"/>
    <p:sldId id="544" r:id="rId25"/>
    <p:sldId id="545" r:id="rId26"/>
    <p:sldId id="546" r:id="rId27"/>
    <p:sldId id="547" r:id="rId28"/>
    <p:sldId id="548" r:id="rId29"/>
    <p:sldId id="549" r:id="rId30"/>
    <p:sldId id="656" r:id="rId31"/>
    <p:sldId id="550" r:id="rId32"/>
    <p:sldId id="551" r:id="rId33"/>
    <p:sldId id="552" r:id="rId34"/>
    <p:sldId id="657" r:id="rId35"/>
    <p:sldId id="648" r:id="rId36"/>
    <p:sldId id="655" r:id="rId37"/>
    <p:sldId id="625" r:id="rId3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mbria Math" panose="02040503050406030204" pitchFamily="18" charset="0"/>
      <p:regular r:id="rId44"/>
    </p:embeddedFont>
    <p:embeddedFont>
      <p:font typeface="Helvetica Neue" panose="020B0604020202020204" charset="0"/>
      <p:regular r:id="rId45"/>
      <p:bold r:id="rId46"/>
      <p:italic r:id="rId47"/>
      <p:boldItalic r:id="rId48"/>
    </p:embeddedFont>
    <p:embeddedFont>
      <p:font typeface="Times" panose="02020603050405020304" pitchFamily="18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D2D8A"/>
    <a:srgbClr val="FF9E9E"/>
    <a:srgbClr val="FF00FF"/>
    <a:srgbClr val="C08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755" autoAdjust="0"/>
  </p:normalViewPr>
  <p:slideViewPr>
    <p:cSldViewPr snapToGrid="0">
      <p:cViewPr varScale="1">
        <p:scale>
          <a:sx n="139" d="100"/>
          <a:sy n="139" d="100"/>
        </p:scale>
        <p:origin x="68" y="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7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7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7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7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7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8600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1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●"/>
              <a:tabLst/>
              <a:defRPr/>
            </a:pPr>
            <a:r>
              <a:rPr lang="en-US" altLang="en-US" dirty="0"/>
              <a:t>Convolution is closely related to correlation. For correlation, the indices n1, n2 are added instead of subtracted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473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●"/>
              <a:tabLst/>
              <a:defRPr/>
            </a:pPr>
            <a:r>
              <a:rPr lang="en-US" altLang="en-US" dirty="0"/>
              <a:t>Convolution is closely related to correlation. For correlation, the indices n1, n2 are added instead of subtracted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13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79197D7-926C-4839-963A-D114173017FE}" type="slidenum">
              <a:rPr lang="en-US" altLang="en-US" sz="1100"/>
              <a:pPr/>
              <a:t>5</a:t>
            </a:fld>
            <a:endParaRPr lang="en-US" altLang="en-US" sz="110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342215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43CF03C-6059-4AA6-A3F2-B6020B428053}" type="slidenum">
              <a:rPr lang="en-US" altLang="en-US" sz="1100"/>
              <a:pPr/>
              <a:t>6</a:t>
            </a:fld>
            <a:endParaRPr lang="en-US" altLang="en-US" sz="11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2079709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5600BEE4-7D2E-488F-B07E-AC19B31E8B7D}" type="slidenum">
              <a:rPr lang="en-US" altLang="en-US" sz="1100"/>
              <a:pPr/>
              <a:t>7</a:t>
            </a:fld>
            <a:endParaRPr lang="en-US" altLang="en-US" sz="1100"/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3607981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268FABD-CB82-4B24-8ED1-C0BB35182250}" type="slidenum">
              <a:rPr lang="en-US" altLang="en-US" sz="1100"/>
              <a:pPr/>
              <a:t>8</a:t>
            </a:fld>
            <a:endParaRPr lang="en-US" altLang="en-US" sz="1100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4041734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B62F83D-2C8C-4870-AE3E-9ED88DF70065}" type="slidenum">
              <a:rPr lang="en-US" altLang="en-US" sz="1100"/>
              <a:pPr/>
              <a:t>9</a:t>
            </a:fld>
            <a:endParaRPr lang="en-US" altLang="en-US" sz="110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4111135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981A7CD4-D5C6-415D-801B-8E5415BDD764}" type="slidenum">
              <a:rPr lang="en-US" altLang="en-US" sz="1100"/>
              <a:pPr/>
              <a:t>10</a:t>
            </a:fld>
            <a:endParaRPr lang="en-US" altLang="en-US" sz="110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1382771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9820688-E442-4FCF-B213-FF2359B9E94C}" type="slidenum">
              <a:rPr lang="en-US" altLang="en-US" sz="1100"/>
              <a:pPr/>
              <a:t>11</a:t>
            </a:fld>
            <a:endParaRPr lang="en-US" altLang="en-US" sz="110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marL="139700" indent="0" eaLnBrk="1" hangingPunct="1">
              <a:buNone/>
            </a:pPr>
            <a:r>
              <a:rPr lang="en-US" altLang="en-US" dirty="0"/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2764462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982A3DD-D9D4-4CA3-97E2-2913ADBD269A}" type="slidenum">
              <a:rPr lang="en-US" altLang="en-US" sz="1100"/>
              <a:pPr/>
              <a:t>12</a:t>
            </a:fld>
            <a:endParaRPr lang="en-US" altLang="en-US" sz="110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570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6AE63B1-ADD9-41CA-B0DB-8B7205FDD72B}" type="slidenum">
              <a:rPr lang="en-US" altLang="en-US" sz="1100">
                <a:latin typeface="Calibri" pitchFamily="34" charset="0"/>
              </a:rPr>
              <a:pPr/>
              <a:t>13</a:t>
            </a:fld>
            <a:endParaRPr lang="en-US" altLang="en-US" sz="1100">
              <a:latin typeface="Calibri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379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7BDCE73-5869-47F1-B4C0-0A2DB3BB0516}" type="slidenum">
              <a:rPr lang="en-US" altLang="en-US" sz="1100"/>
              <a:pPr/>
              <a:t>14</a:t>
            </a:fld>
            <a:endParaRPr lang="en-US" altLang="en-US" sz="110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208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2B6C6CB-6B9C-44A6-B888-D9C6EB1DDCB9}" type="slidenum">
              <a:rPr lang="en-US" altLang="en-US" sz="1100"/>
              <a:pPr/>
              <a:t>15</a:t>
            </a:fld>
            <a:endParaRPr lang="en-US" altLang="en-US" sz="110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944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52803A74-B256-41AE-9306-C62F119403B8}" type="slidenum">
              <a:rPr lang="en-US" altLang="en-US" sz="1100"/>
              <a:pPr/>
              <a:t>16</a:t>
            </a:fld>
            <a:endParaRPr lang="en-US" altLang="en-US" sz="110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749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0A8C6FD-7BE4-42EC-9440-A75462F961ED}" type="slidenum">
              <a:rPr lang="en-US" altLang="en-US" sz="1100"/>
              <a:pPr/>
              <a:t>17</a:t>
            </a:fld>
            <a:endParaRPr lang="en-US" altLang="en-US" sz="11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265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1-B</a:t>
            </a:r>
          </a:p>
          <a:p>
            <a:pPr marL="139700" indent="0">
              <a:buNone/>
            </a:pPr>
            <a:r>
              <a:rPr lang="en-US" dirty="0"/>
              <a:t>2-C</a:t>
            </a:r>
          </a:p>
          <a:p>
            <a:pPr marL="139700" indent="0">
              <a:buNone/>
            </a:pPr>
            <a:r>
              <a:rPr lang="en-US" dirty="0"/>
              <a:t>3-A</a:t>
            </a:r>
          </a:p>
        </p:txBody>
      </p:sp>
    </p:spTree>
    <p:extLst>
      <p:ext uri="{BB962C8B-B14F-4D97-AF65-F5344CB8AC3E}">
        <p14:creationId xmlns:p14="http://schemas.microsoft.com/office/powerpoint/2010/main" val="2512383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3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17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27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124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870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8067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4877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859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7457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1497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97584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96031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26417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22696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2748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96558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02911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Shape 10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Shape 10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2040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04800" y="1028700"/>
            <a:ext cx="8534400" cy="3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–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/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 sz="1400" b="0" i="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4624125"/>
            <a:ext cx="9144000" cy="5292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14" name="Shape 14"/>
          <p:cNvSpPr txBox="1"/>
          <p:nvPr/>
        </p:nvSpPr>
        <p:spPr>
          <a:xfrm>
            <a:off x="72200" y="4624125"/>
            <a:ext cx="8957500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350" dirty="0">
                <a:solidFill>
                  <a:srgbClr val="FFFFFF"/>
                </a:solidFill>
              </a:rPr>
              <a:t>Slide based on cs231n by Fei-Fei Li &amp; Andrej Karpathy &amp; Justin Johnson</a:t>
            </a:r>
          </a:p>
        </p:txBody>
      </p:sp>
      <p:sp>
        <p:nvSpPr>
          <p:cNvPr id="17" name="Shape 17"/>
          <p:cNvSpPr txBox="1"/>
          <p:nvPr/>
        </p:nvSpPr>
        <p:spPr>
          <a:xfrm>
            <a:off x="7688302" y="4617975"/>
            <a:ext cx="3501299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1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8D3CF1-6F69-A44E-8D8E-9FB08ACA4E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3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85900"/>
            <a:ext cx="7772400" cy="30861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DE8DC-BE81-4B53-824E-D1518E95D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9" r:id="rId8"/>
    <p:sldLayoutId id="2147483661" r:id="rId9"/>
    <p:sldLayoutId id="2147483662" r:id="rId10"/>
    <p:sldLayoutId id="214748366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1.png"/><Relationship Id="rId5" Type="http://schemas.openxmlformats.org/officeDocument/2006/relationships/image" Target="../media/image3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50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3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50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6.bin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50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0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2.bin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50.png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11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5.bin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50.pn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18.bin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50.pn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11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1.bin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150.png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11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4.bin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distill.pub/2017/feature-visualization/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This time: Neural Networks for Visual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hape 470"/>
          <p:cNvPicPr preferRelativeResize="0"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8171" y="1707656"/>
            <a:ext cx="5580743" cy="26744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78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0488-D2C9-461B-97EB-9684EDD79262}" type="slidenum">
              <a:rPr>
                <a:solidFill>
                  <a:prstClr val="black"/>
                </a:solidFill>
              </a:rPr>
              <a:pPr/>
              <a:t>2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2114" y="933219"/>
            <a:ext cx="3911600" cy="40647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491883" y="627544"/>
            <a:ext cx="5302792" cy="1044041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 An affine (FC) layer from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200x200 images to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		       </a:t>
            </a:r>
            <a:r>
              <a:rPr lang="en-US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  ~2B parameters</a:t>
            </a: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!!!</a:t>
            </a:r>
          </a:p>
        </p:txBody>
      </p:sp>
      <p:sp>
        <p:nvSpPr>
          <p:cNvPr id="4" name="Freeform 3"/>
          <p:cNvSpPr/>
          <p:nvPr/>
        </p:nvSpPr>
        <p:spPr>
          <a:xfrm>
            <a:off x="4849965" y="1392658"/>
            <a:ext cx="414720" cy="311073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7525" y="4159068"/>
            <a:ext cx="5054547" cy="91394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    Spatial correlation is local</a:t>
            </a:r>
          </a:p>
          <a:p>
            <a:pPr marL="342563" indent="-342563" defTabSz="739780" fontAlgn="auto" hangingPunct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Waste of resources + we have not enough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training samples anyway..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971" y="58054"/>
            <a:ext cx="8215085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Fully Connected Layer for Visual Data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8" name="TextBox 7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4538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515" y="122473"/>
            <a:ext cx="7044450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of Two Signals</a:t>
            </a:r>
          </a:p>
        </p:txBody>
      </p:sp>
      <p:sp>
        <p:nvSpPr>
          <p:cNvPr id="3" name="Freeform 2"/>
          <p:cNvSpPr/>
          <p:nvPr/>
        </p:nvSpPr>
        <p:spPr>
          <a:xfrm>
            <a:off x="2280960" y="777692"/>
            <a:ext cx="4976639" cy="7776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7360" y="1154368"/>
            <a:ext cx="3110400" cy="176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06079" y="1131602"/>
            <a:ext cx="3110400" cy="18402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491884" y="1851065"/>
            <a:ext cx="1453242" cy="64861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*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2509" y="1657733"/>
            <a:ext cx="770041" cy="91394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</p:txBody>
      </p:sp>
      <p:sp>
        <p:nvSpPr>
          <p:cNvPr id="8" name="Freeform 7"/>
          <p:cNvSpPr/>
          <p:nvPr/>
        </p:nvSpPr>
        <p:spPr>
          <a:xfrm>
            <a:off x="1244159" y="1309916"/>
            <a:ext cx="414720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808080"/>
          </a:solidFill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521432" y="1309915"/>
            <a:ext cx="124416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256266" y="1311122"/>
            <a:ext cx="124416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traight Connector 10"/>
          <p:cNvSpPr/>
          <p:nvPr/>
        </p:nvSpPr>
        <p:spPr>
          <a:xfrm>
            <a:off x="1658900" y="1309916"/>
            <a:ext cx="5183999" cy="311073"/>
          </a:xfrm>
          <a:prstGeom prst="line">
            <a:avLst/>
          </a:prstGeom>
          <a:noFill/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2" name="Straight Connector 11"/>
          <p:cNvSpPr/>
          <p:nvPr/>
        </p:nvSpPr>
        <p:spPr>
          <a:xfrm>
            <a:off x="1658900" y="1620978"/>
            <a:ext cx="5183999" cy="0"/>
          </a:xfrm>
          <a:prstGeom prst="line">
            <a:avLst/>
          </a:prstGeom>
          <a:noFill/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4" name="TextBox 13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 err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  <a:endParaRPr lang="en-US" sz="1500" b="1" dirty="0">
                <a:solidFill>
                  <a:prstClr val="black"/>
                </a:solidFill>
                <a:latin typeface="Nice" pitchFamily="50"/>
                <a:ea typeface="DejaVu Sans" pitchFamily="2"/>
                <a:cs typeface="DejaVu Sans" pitchFamily="2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TextBox 15"/>
          <p:cNvSpPr txBox="1"/>
          <p:nvPr/>
        </p:nvSpPr>
        <p:spPr>
          <a:xfrm>
            <a:off x="5125227" y="1779057"/>
            <a:ext cx="1550704" cy="64861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=        </a:t>
            </a:r>
          </a:p>
        </p:txBody>
      </p:sp>
      <p:sp>
        <p:nvSpPr>
          <p:cNvPr id="17" name="Straight Connector 16"/>
          <p:cNvSpPr/>
          <p:nvPr/>
        </p:nvSpPr>
        <p:spPr>
          <a:xfrm>
            <a:off x="3939840" y="1718978"/>
            <a:ext cx="0" cy="777681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8" name="Straight Connector 17"/>
          <p:cNvSpPr/>
          <p:nvPr/>
        </p:nvSpPr>
        <p:spPr>
          <a:xfrm>
            <a:off x="4919494" y="1719210"/>
            <a:ext cx="0" cy="777682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9" name="Straight Connector 18"/>
          <p:cNvSpPr/>
          <p:nvPr/>
        </p:nvSpPr>
        <p:spPr>
          <a:xfrm>
            <a:off x="3939860" y="2489298"/>
            <a:ext cx="207359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0" name="Straight Connector 19"/>
          <p:cNvSpPr/>
          <p:nvPr/>
        </p:nvSpPr>
        <p:spPr>
          <a:xfrm>
            <a:off x="4691254" y="2489298"/>
            <a:ext cx="207359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1" name="Straight Connector 20"/>
          <p:cNvSpPr/>
          <p:nvPr/>
        </p:nvSpPr>
        <p:spPr>
          <a:xfrm>
            <a:off x="4691561" y="1733633"/>
            <a:ext cx="20736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2" name="Straight Connector 21"/>
          <p:cNvSpPr/>
          <p:nvPr/>
        </p:nvSpPr>
        <p:spPr>
          <a:xfrm>
            <a:off x="3940819" y="1729987"/>
            <a:ext cx="20736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5" name="Shape 751"/>
          <p:cNvSpPr txBox="1"/>
          <p:nvPr/>
        </p:nvSpPr>
        <p:spPr>
          <a:xfrm>
            <a:off x="516287" y="3925739"/>
            <a:ext cx="8090301" cy="915507"/>
          </a:xfrm>
          <a:prstGeom prst="rect">
            <a:avLst/>
          </a:prstGeom>
          <a:noFill/>
          <a:ln>
            <a:noFill/>
          </a:ln>
        </p:spPr>
        <p:txBody>
          <a:bodyPr lIns="91335" tIns="91335" rIns="91335" bIns="91335" anchor="t" anchorCtr="0">
            <a:no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00" dirty="0"/>
              <a:t>elementwise multiplication and sum of a filter and the signal (image)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7A2ED6-73AB-4185-A910-F6F3B14B84B8}"/>
                  </a:ext>
                </a:extLst>
              </p:cNvPr>
              <p:cNvSpPr txBox="1"/>
              <p:nvPr/>
            </p:nvSpPr>
            <p:spPr>
              <a:xfrm>
                <a:off x="2535612" y="3169891"/>
                <a:ext cx="4534383" cy="704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7A2ED6-73AB-4185-A910-F6F3B14B8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612" y="3169891"/>
                <a:ext cx="4534383" cy="7041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FB47F29D-0DCF-457D-9265-0A7238659925}"/>
              </a:ext>
            </a:extLst>
          </p:cNvPr>
          <p:cNvSpPr/>
          <p:nvPr/>
        </p:nvSpPr>
        <p:spPr>
          <a:xfrm>
            <a:off x="1082142" y="1020008"/>
            <a:ext cx="816787" cy="83105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A62FDC8-3D7E-4810-86C0-32A86B0FFBE3}"/>
              </a:ext>
            </a:extLst>
          </p:cNvPr>
          <p:cNvSpPr/>
          <p:nvPr/>
        </p:nvSpPr>
        <p:spPr>
          <a:xfrm>
            <a:off x="3821234" y="1585180"/>
            <a:ext cx="1072627" cy="105864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5220BB6-FD18-4841-92EC-FBCEAFE93B62}"/>
              </a:ext>
            </a:extLst>
          </p:cNvPr>
          <p:cNvSpPr/>
          <p:nvPr/>
        </p:nvSpPr>
        <p:spPr>
          <a:xfrm>
            <a:off x="5806079" y="3240469"/>
            <a:ext cx="1263916" cy="56301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E7D1C9-BCEC-4011-BC71-EA91755F1C5A}"/>
              </a:ext>
            </a:extLst>
          </p:cNvPr>
          <p:cNvCxnSpPr>
            <a:cxnSpLocks/>
            <a:stCxn id="23" idx="5"/>
            <a:endCxn id="26" idx="2"/>
          </p:cNvCxnSpPr>
          <p:nvPr/>
        </p:nvCxnSpPr>
        <p:spPr>
          <a:xfrm>
            <a:off x="1779313" y="1729360"/>
            <a:ext cx="2041921" cy="38514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D655F3-C242-4855-8B04-F322F74B2C06}"/>
              </a:ext>
            </a:extLst>
          </p:cNvPr>
          <p:cNvCxnSpPr>
            <a:cxnSpLocks/>
            <a:stCxn id="26" idx="5"/>
            <a:endCxn id="27" idx="1"/>
          </p:cNvCxnSpPr>
          <p:nvPr/>
        </p:nvCxnSpPr>
        <p:spPr>
          <a:xfrm>
            <a:off x="4736778" y="2488788"/>
            <a:ext cx="1254397" cy="83413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D54DB88-50B9-4DD2-BB43-F790A341C964}"/>
              </a:ext>
            </a:extLst>
          </p:cNvPr>
          <p:cNvSpPr txBox="1"/>
          <p:nvPr/>
        </p:nvSpPr>
        <p:spPr>
          <a:xfrm>
            <a:off x="1793692" y="551694"/>
            <a:ext cx="5535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Note: to implement convolution with a sliding mask, </a:t>
            </a:r>
            <a:br>
              <a:rPr lang="en-US" sz="1600" dirty="0">
                <a:solidFill>
                  <a:srgbClr val="00B050"/>
                </a:solidFill>
              </a:rPr>
            </a:br>
            <a:r>
              <a:rPr lang="en-US" sz="1600" dirty="0">
                <a:solidFill>
                  <a:srgbClr val="00B050"/>
                </a:solidFill>
              </a:rPr>
              <a:t>you must flip it in x and y because of the negated </a:t>
            </a:r>
            <a:r>
              <a:rPr lang="en-US" sz="1600" dirty="0" err="1">
                <a:solidFill>
                  <a:srgbClr val="00B050"/>
                </a:solidFill>
              </a:rPr>
              <a:t>i,j</a:t>
            </a:r>
            <a:r>
              <a:rPr lang="en-US" sz="1600" dirty="0">
                <a:solidFill>
                  <a:srgbClr val="00B050"/>
                </a:solidFill>
              </a:rPr>
              <a:t> indices</a:t>
            </a:r>
          </a:p>
        </p:txBody>
      </p:sp>
    </p:spTree>
    <p:extLst>
      <p:ext uri="{BB962C8B-B14F-4D97-AF65-F5344CB8AC3E}">
        <p14:creationId xmlns:p14="http://schemas.microsoft.com/office/powerpoint/2010/main" val="184620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857" y="122473"/>
            <a:ext cx="6760793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of Two Signals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4" name="TextBox 13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hape 134">
                <a:extLst>
                  <a:ext uri="{FF2B5EF4-FFF2-40B4-BE49-F238E27FC236}">
                    <a16:creationId xmlns:a16="http://schemas.microsoft.com/office/drawing/2014/main" id="{CAB90037-F8A5-4D7B-903E-9610BAF691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4800" y="667853"/>
                <a:ext cx="8610600" cy="4189898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spcBef>
                    <a:spcPts val="1200"/>
                  </a:spcBef>
                </a:pPr>
                <a:r>
                  <a:rPr lang="en-US" sz="1600" dirty="0"/>
                  <a:t>The convolution formula is: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</a:pPr>
                <a:r>
                  <a:rPr lang="en-US" sz="1600" dirty="0"/>
                  <a:t>It follows (by redefining indices) that convolution is commutative:</a:t>
                </a:r>
              </a:p>
              <a:p>
                <a:pPr>
                  <a:spcBef>
                    <a:spcPts val="1200"/>
                  </a:spcBef>
                </a:pPr>
                <a:endParaRPr lang="en-US" sz="1600" dirty="0"/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</a:pPr>
                <a:endParaRPr lang="en-US" sz="1600" dirty="0"/>
              </a:p>
              <a:p>
                <a:pPr>
                  <a:spcBef>
                    <a:spcPts val="1200"/>
                  </a:spcBef>
                </a:pPr>
                <a:r>
                  <a:rPr lang="en-US" sz="1600" b="1" dirty="0"/>
                  <a:t>Finite filters:</a:t>
                </a:r>
                <a:r>
                  <a:rPr lang="en-US" sz="1600" dirty="0"/>
                  <a:t> Typically one function, the “filter” (here its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) is defined over a finite support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m:rPr>
                                <m:lit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m:rPr>
                                <m:lit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/>
                  <a:t>, then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m:rPr>
                              <m:lit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m:rPr>
                              <m:lit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  </m:t>
                          </m:r>
                          <m:nary>
                            <m:naryPr>
                              <m:chr m:val="∑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m:rPr>
                                  <m:lit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m:rPr>
                                  <m:lit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6" name="Shape 134">
                <a:extLst>
                  <a:ext uri="{FF2B5EF4-FFF2-40B4-BE49-F238E27FC236}">
                    <a16:creationId xmlns:a16="http://schemas.microsoft.com/office/drawing/2014/main" id="{CAB90037-F8A5-4D7B-903E-9610BAF69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667853"/>
                <a:ext cx="8610600" cy="4189898"/>
              </a:xfrm>
              <a:prstGeom prst="rect">
                <a:avLst/>
              </a:prstGeom>
              <a:blipFill>
                <a:blip r:embed="rId4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815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1123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1247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1371" name="Rectangle 251"/>
          <p:cNvSpPr>
            <a:spLocks noChangeArrowheads="1"/>
          </p:cNvSpPr>
          <p:nvPr/>
        </p:nvSpPr>
        <p:spPr bwMode="auto">
          <a:xfrm>
            <a:off x="5105401" y="1943100"/>
            <a:ext cx="365125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1500" name="Group 380"/>
          <p:cNvGraphicFramePr>
            <a:graphicFrameLocks noGrp="1"/>
          </p:cNvGraphicFramePr>
          <p:nvPr/>
        </p:nvGraphicFramePr>
        <p:xfrm>
          <a:off x="711200" y="1715692"/>
          <a:ext cx="3556000" cy="2603899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7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1495" name="Rectangle 375"/>
          <p:cNvSpPr>
            <a:spLocks noChangeArrowheads="1"/>
          </p:cNvSpPr>
          <p:nvPr/>
        </p:nvSpPr>
        <p:spPr bwMode="auto">
          <a:xfrm>
            <a:off x="685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sp>
        <p:nvSpPr>
          <p:cNvPr id="158069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261499" name="Rectangle 379"/>
          <p:cNvSpPr>
            <a:spLocks noChangeArrowheads="1"/>
          </p:cNvSpPr>
          <p:nvPr/>
        </p:nvSpPr>
        <p:spPr bwMode="auto">
          <a:xfrm>
            <a:off x="5181600" y="2000250"/>
            <a:ext cx="152400" cy="171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58072" name="Object 381"/>
          <p:cNvGraphicFramePr>
            <a:graphicFrameLocks noChangeAspect="1"/>
          </p:cNvGraphicFramePr>
          <p:nvPr/>
        </p:nvGraphicFramePr>
        <p:xfrm>
          <a:off x="5680076" y="928687"/>
          <a:ext cx="1566863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5807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6" y="928687"/>
                        <a:ext cx="1566863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07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5807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6"/>
          <p:cNvSpPr txBox="1">
            <a:spLocks noChangeArrowheads="1"/>
          </p:cNvSpPr>
          <p:nvPr/>
        </p:nvSpPr>
        <p:spPr>
          <a:xfrm>
            <a:off x="457200" y="0"/>
            <a:ext cx="8229600" cy="85725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ea typeface="+mj-ea"/>
                <a:cs typeface="+mj-cs"/>
              </a:rPr>
              <a:t>Image filtering</a:t>
            </a:r>
          </a:p>
        </p:txBody>
      </p:sp>
      <p:grpSp>
        <p:nvGrpSpPr>
          <p:cNvPr id="158075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5807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5807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8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5807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58076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5807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60B55-1BC3-4825-B71F-F8DE188A72A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60B55-1BC3-4825-B71F-F8DE188A7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82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371" grpId="0" animBg="1"/>
      <p:bldP spid="261495" grpId="0" animBg="1"/>
      <p:bldP spid="2614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171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3295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8968" name="Rectangle 251"/>
          <p:cNvSpPr>
            <a:spLocks noChangeArrowheads="1"/>
          </p:cNvSpPr>
          <p:nvPr/>
        </p:nvSpPr>
        <p:spPr bwMode="auto">
          <a:xfrm>
            <a:off x="5410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3420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9092" name="Rectangle 375"/>
          <p:cNvSpPr>
            <a:spLocks noChangeArrowheads="1"/>
          </p:cNvSpPr>
          <p:nvPr/>
        </p:nvSpPr>
        <p:spPr bwMode="auto">
          <a:xfrm>
            <a:off x="1066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59093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5909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9094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59094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095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59096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59100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59102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3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4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5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6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7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8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9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10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11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2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3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4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5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6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7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8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59101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59097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59097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098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1B6273-23B6-407C-923E-5FD8EA2245C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1B6273-23B6-407C-923E-5FD8EA224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122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219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5343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9992" name="Rectangle 251"/>
          <p:cNvSpPr>
            <a:spLocks noChangeArrowheads="1"/>
          </p:cNvSpPr>
          <p:nvPr/>
        </p:nvSpPr>
        <p:spPr bwMode="auto">
          <a:xfrm>
            <a:off x="5791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5468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0116" name="Rectangle 375"/>
          <p:cNvSpPr>
            <a:spLocks noChangeArrowheads="1"/>
          </p:cNvSpPr>
          <p:nvPr/>
        </p:nvSpPr>
        <p:spPr bwMode="auto">
          <a:xfrm>
            <a:off x="1447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0117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0117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118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0118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119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0120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012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0125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6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7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8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9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0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1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2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3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4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5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6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7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8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9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40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41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0124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0121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0121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122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E8D6E4-3D1D-4735-9AB5-146FB8FBF03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E8D6E4-3D1D-4735-9AB5-146FB8FBF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250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267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7391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016" name="Rectangle 251"/>
          <p:cNvSpPr>
            <a:spLocks noChangeArrowheads="1"/>
          </p:cNvSpPr>
          <p:nvPr/>
        </p:nvSpPr>
        <p:spPr bwMode="auto">
          <a:xfrm>
            <a:off x="6172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7516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140" name="Rectangle 375"/>
          <p:cNvSpPr>
            <a:spLocks noChangeArrowheads="1"/>
          </p:cNvSpPr>
          <p:nvPr/>
        </p:nvSpPr>
        <p:spPr bwMode="auto">
          <a:xfrm>
            <a:off x="17526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1141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0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1141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142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114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143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1144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114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114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5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114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1145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114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146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1FAD39-A19D-4AD8-84AE-D8E01E6CCBB4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1FAD39-A19D-4AD8-84AE-D8E01E6CC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758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917" name="Rectangle 127"/>
          <p:cNvSpPr>
            <a:spLocks noChangeArrowheads="1"/>
          </p:cNvSpPr>
          <p:nvPr/>
        </p:nvSpPr>
        <p:spPr bwMode="auto">
          <a:xfrm>
            <a:off x="64770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2041" name="Rectangle 252"/>
          <p:cNvSpPr>
            <a:spLocks noChangeArrowheads="1"/>
          </p:cNvSpPr>
          <p:nvPr/>
        </p:nvSpPr>
        <p:spPr bwMode="auto">
          <a:xfrm>
            <a:off x="21336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2042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4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204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04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204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044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2045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2048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2050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1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2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3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4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5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6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7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8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9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0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1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2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3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4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5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6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2049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2046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6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204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047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637258-1685-4B7B-96C6-A6D2CC2C078A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637258-1685-4B7B-96C6-A6D2CC2C07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85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2941" name="Rectangle 127"/>
          <p:cNvSpPr>
            <a:spLocks noChangeArrowheads="1"/>
          </p:cNvSpPr>
          <p:nvPr/>
        </p:nvSpPr>
        <p:spPr bwMode="auto">
          <a:xfrm>
            <a:off x="6172200" y="325755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3065" name="Rectangle 252"/>
          <p:cNvSpPr>
            <a:spLocks noChangeArrowheads="1"/>
          </p:cNvSpPr>
          <p:nvPr/>
        </p:nvSpPr>
        <p:spPr bwMode="auto">
          <a:xfrm>
            <a:off x="1812925" y="3019425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3066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8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3066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067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3067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068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3069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307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3075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6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7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8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9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0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1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2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3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4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5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6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7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8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9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90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91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3074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3070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0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307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071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163072" name="TextBox 31"/>
          <p:cNvSpPr txBox="1">
            <a:spLocks noChangeArrowheads="1"/>
          </p:cNvSpPr>
          <p:nvPr/>
        </p:nvSpPr>
        <p:spPr bwMode="auto">
          <a:xfrm>
            <a:off x="6216650" y="3263504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latin typeface="Arial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8329196-D614-45F2-B569-45BCBF802C51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8329196-D614-45F2-B569-45BCBF802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23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3965" name="Rectangle 127"/>
          <p:cNvSpPr>
            <a:spLocks noChangeArrowheads="1"/>
          </p:cNvSpPr>
          <p:nvPr/>
        </p:nvSpPr>
        <p:spPr bwMode="auto">
          <a:xfrm>
            <a:off x="6858000" y="27432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4089" name="Rectangle 252"/>
          <p:cNvSpPr>
            <a:spLocks noChangeArrowheads="1"/>
          </p:cNvSpPr>
          <p:nvPr/>
        </p:nvSpPr>
        <p:spPr bwMode="auto">
          <a:xfrm>
            <a:off x="2514600" y="25146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4090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5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4090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91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6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4091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92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4093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409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409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0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409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4094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7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409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95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164096" name="TextBox 31"/>
          <p:cNvSpPr txBox="1">
            <a:spLocks noChangeArrowheads="1"/>
          </p:cNvSpPr>
          <p:nvPr/>
        </p:nvSpPr>
        <p:spPr bwMode="auto">
          <a:xfrm>
            <a:off x="6858000" y="27432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latin typeface="Arial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8E8978-D3F8-4E1E-B64E-1125EFBB22E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8E8978-D3F8-4E1E-B64E-1125EFBB2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0421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363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71488" name="Group 128"/>
          <p:cNvGraphicFramePr>
            <a:graphicFrameLocks noGrp="1"/>
          </p:cNvGraphicFramePr>
          <p:nvPr>
            <p:ph idx="1"/>
          </p:nvPr>
        </p:nvGraphicFramePr>
        <p:xfrm>
          <a:off x="4724400" y="1714500"/>
          <a:ext cx="3581400" cy="2571750"/>
        </p:xfrm>
        <a:graphic>
          <a:graphicData uri="http://schemas.openxmlformats.org/drawingml/2006/table">
            <a:tbl>
              <a:tblPr/>
              <a:tblGrid>
                <a:gridCol w="35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7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65112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6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511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11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7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511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114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5115" name="Group 4"/>
          <p:cNvGrpSpPr>
            <a:grpSpLocks/>
          </p:cNvGrpSpPr>
          <p:nvPr/>
        </p:nvGrpSpPr>
        <p:grpSpPr bwMode="auto">
          <a:xfrm>
            <a:off x="6477000" y="228600"/>
            <a:ext cx="685800" cy="438150"/>
            <a:chOff x="3799" y="2064"/>
            <a:chExt cx="1433" cy="1136"/>
          </a:xfrm>
        </p:grpSpPr>
        <p:grpSp>
          <p:nvGrpSpPr>
            <p:cNvPr id="165119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5121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2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3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4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5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6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7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8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9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30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1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2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3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4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5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6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7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5120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5116" name="Object 26"/>
          <p:cNvGraphicFramePr>
            <a:graphicFrameLocks noChangeAspect="1"/>
          </p:cNvGraphicFramePr>
          <p:nvPr/>
        </p:nvGraphicFramePr>
        <p:xfrm>
          <a:off x="5322888" y="171451"/>
          <a:ext cx="1020762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8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511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888" y="171451"/>
                        <a:ext cx="1020762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117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B9A1601-1784-4270-8C8C-F8F3FAD645A4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B9A1601-1784-4270-8C8C-F8F3FAD64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559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Linear filters: examples</a:t>
            </a:r>
          </a:p>
        </p:txBody>
      </p:sp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1371601" y="3429000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grpSp>
        <p:nvGrpSpPr>
          <p:cNvPr id="166917" name="Group 5"/>
          <p:cNvGrpSpPr>
            <a:grpSpLocks/>
          </p:cNvGrpSpPr>
          <p:nvPr/>
        </p:nvGrpSpPr>
        <p:grpSpPr bwMode="auto">
          <a:xfrm>
            <a:off x="3774535" y="2043708"/>
            <a:ext cx="1676400" cy="1306116"/>
            <a:chOff x="3799" y="2064"/>
            <a:chExt cx="1433" cy="1136"/>
          </a:xfrm>
        </p:grpSpPr>
        <p:grpSp>
          <p:nvGrpSpPr>
            <p:cNvPr id="166922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6924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5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6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7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8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9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0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1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2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3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4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5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6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7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8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9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40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6923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534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1" y="2000250"/>
            <a:ext cx="1857375" cy="1400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5" name="Text Box 26"/>
          <p:cNvSpPr txBox="1">
            <a:spLocks noChangeArrowheads="1"/>
          </p:cNvSpPr>
          <p:nvPr/>
        </p:nvSpPr>
        <p:spPr bwMode="auto">
          <a:xfrm>
            <a:off x="6227764" y="3494485"/>
            <a:ext cx="2459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Blur (with a mean filter)</a:t>
            </a:r>
          </a:p>
        </p:txBody>
      </p:sp>
      <p:sp>
        <p:nvSpPr>
          <p:cNvPr id="166920" name="Text Box 27"/>
          <p:cNvSpPr txBox="1">
            <a:spLocks noChangeArrowheads="1"/>
          </p:cNvSpPr>
          <p:nvPr/>
        </p:nvSpPr>
        <p:spPr bwMode="auto">
          <a:xfrm>
            <a:off x="7467601" y="4914900"/>
            <a:ext cx="13456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alibri" pitchFamily="34" charset="0"/>
              </a:rPr>
              <a:t>Source: D. Lowe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680076" y="2228850"/>
            <a:ext cx="56778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>
                <a:latin typeface="Calibri" pitchFamily="34" charset="0"/>
                <a:cs typeface="Times New Roman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0073230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67939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7944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5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6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7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8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7949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0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1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2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3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4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5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6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7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8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9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60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sp>
        <p:nvSpPr>
          <p:cNvPr id="167940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7941" name="Text Box 23"/>
          <p:cNvSpPr txBox="1">
            <a:spLocks noChangeArrowheads="1"/>
          </p:cNvSpPr>
          <p:nvPr/>
        </p:nvSpPr>
        <p:spPr bwMode="auto">
          <a:xfrm>
            <a:off x="6858000" y="2228851"/>
            <a:ext cx="5693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b="1">
                <a:latin typeface="Times" pitchFamily="18" charset="0"/>
              </a:rPr>
              <a:t>?</a:t>
            </a:r>
          </a:p>
        </p:txBody>
      </p:sp>
      <p:pic>
        <p:nvPicPr>
          <p:cNvPr id="16794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43" name="Text Box 25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2446908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68963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8969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0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1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2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3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8974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5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6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7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8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79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0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1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2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3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4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5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68964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5" name="Text Box 23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8966" name="Text Box 24"/>
          <p:cNvSpPr txBox="1">
            <a:spLocks noChangeArrowheads="1"/>
          </p:cNvSpPr>
          <p:nvPr/>
        </p:nvSpPr>
        <p:spPr bwMode="auto">
          <a:xfrm>
            <a:off x="6324600" y="3543300"/>
            <a:ext cx="2133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Filtered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(no change)</a:t>
            </a:r>
          </a:p>
        </p:txBody>
      </p:sp>
      <p:pic>
        <p:nvPicPr>
          <p:cNvPr id="168967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8" name="Text Box 26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97485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pic>
        <p:nvPicPr>
          <p:cNvPr id="169987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988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9989" name="Text Box 23"/>
          <p:cNvSpPr txBox="1">
            <a:spLocks noChangeArrowheads="1"/>
          </p:cNvSpPr>
          <p:nvPr/>
        </p:nvSpPr>
        <p:spPr bwMode="auto">
          <a:xfrm>
            <a:off x="6858000" y="2228851"/>
            <a:ext cx="5693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b="1">
                <a:latin typeface="Times" pitchFamily="18" charset="0"/>
              </a:rPr>
              <a:t>?</a:t>
            </a:r>
          </a:p>
        </p:txBody>
      </p:sp>
      <p:sp>
        <p:nvSpPr>
          <p:cNvPr id="169990" name="Text Box 24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  <p:grpSp>
        <p:nvGrpSpPr>
          <p:cNvPr id="169991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9992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3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4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5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9996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7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8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9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0000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0001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2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3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4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5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6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7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8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20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71011" name="Group 3"/>
          <p:cNvGrpSpPr>
            <a:grpSpLocks/>
          </p:cNvGrpSpPr>
          <p:nvPr/>
        </p:nvGrpSpPr>
        <p:grpSpPr bwMode="auto">
          <a:xfrm>
            <a:off x="3959221" y="1046307"/>
            <a:ext cx="1225550" cy="1161621"/>
            <a:chOff x="144" y="144"/>
            <a:chExt cx="1152" cy="1136"/>
          </a:xfrm>
        </p:grpSpPr>
        <p:sp>
          <p:nvSpPr>
            <p:cNvPr id="171018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19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0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1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71022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3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4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5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6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7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28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29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0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1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2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3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4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71012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013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71015" name="Rectangle 24"/>
          <p:cNvSpPr>
            <a:spLocks noChangeArrowheads="1"/>
          </p:cNvSpPr>
          <p:nvPr/>
        </p:nvSpPr>
        <p:spPr bwMode="auto">
          <a:xfrm>
            <a:off x="6477000" y="2000249"/>
            <a:ext cx="1905000" cy="140693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sp>
        <p:nvSpPr>
          <p:cNvPr id="171016" name="Text Box 25"/>
          <p:cNvSpPr txBox="1">
            <a:spLocks noChangeArrowheads="1"/>
          </p:cNvSpPr>
          <p:nvPr/>
        </p:nvSpPr>
        <p:spPr bwMode="auto">
          <a:xfrm>
            <a:off x="6553200" y="3543300"/>
            <a:ext cx="1729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" pitchFamily="18" charset="0"/>
              </a:rPr>
              <a:t>Shifted right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" pitchFamily="18" charset="0"/>
              </a:rPr>
              <a:t>By 1 pixel</a:t>
            </a:r>
          </a:p>
        </p:txBody>
      </p:sp>
      <p:sp>
        <p:nvSpPr>
          <p:cNvPr id="171017" name="Text Box 26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  <p:grpSp>
        <p:nvGrpSpPr>
          <p:cNvPr id="28" name="Group 3">
            <a:extLst>
              <a:ext uri="{FF2B5EF4-FFF2-40B4-BE49-F238E27FC236}">
                <a16:creationId xmlns:a16="http://schemas.microsoft.com/office/drawing/2014/main" id="{708C0E38-FDD1-4DB4-A141-613D470E52DB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959224" y="3133051"/>
            <a:ext cx="1225547" cy="1089628"/>
            <a:chOff x="144" y="144"/>
            <a:chExt cx="1152" cy="1136"/>
          </a:xfrm>
        </p:grpSpPr>
        <p:sp>
          <p:nvSpPr>
            <p:cNvPr id="29" name="Rectangle 4">
              <a:extLst>
                <a:ext uri="{FF2B5EF4-FFF2-40B4-BE49-F238E27FC236}">
                  <a16:creationId xmlns:a16="http://schemas.microsoft.com/office/drawing/2014/main" id="{5AE42C71-3795-4F10-9C78-E052845D2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7DD8B4C5-C063-4072-B43D-9D7E1DD8B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6EB36A34-00BD-4770-9146-832024FF1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2" name="Rectangle 7">
              <a:extLst>
                <a:ext uri="{FF2B5EF4-FFF2-40B4-BE49-F238E27FC236}">
                  <a16:creationId xmlns:a16="http://schemas.microsoft.com/office/drawing/2014/main" id="{B84E5264-D3B8-407B-9168-6F31F08BE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id="{668C0743-13D9-44C5-9B74-923A7758B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4" name="Rectangle 9">
              <a:extLst>
                <a:ext uri="{FF2B5EF4-FFF2-40B4-BE49-F238E27FC236}">
                  <a16:creationId xmlns:a16="http://schemas.microsoft.com/office/drawing/2014/main" id="{C4E605C6-0BD0-4FFB-BDEA-B35054AB8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5" name="Rectangle 10">
              <a:extLst>
                <a:ext uri="{FF2B5EF4-FFF2-40B4-BE49-F238E27FC236}">
                  <a16:creationId xmlns:a16="http://schemas.microsoft.com/office/drawing/2014/main" id="{95AD0D8C-1E31-4F62-87A8-A8331A8EF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6" name="Rectangle 11">
              <a:extLst>
                <a:ext uri="{FF2B5EF4-FFF2-40B4-BE49-F238E27FC236}">
                  <a16:creationId xmlns:a16="http://schemas.microsoft.com/office/drawing/2014/main" id="{2618A8EB-3399-495B-ABEE-5C7180D60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B93C5017-5ADA-4C0A-A716-4A9706A66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8" name="Line 13">
              <a:extLst>
                <a:ext uri="{FF2B5EF4-FFF2-40B4-BE49-F238E27FC236}">
                  <a16:creationId xmlns:a16="http://schemas.microsoft.com/office/drawing/2014/main" id="{85B88956-540D-4301-99FA-4618F7D17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39" name="Line 14">
              <a:extLst>
                <a:ext uri="{FF2B5EF4-FFF2-40B4-BE49-F238E27FC236}">
                  <a16:creationId xmlns:a16="http://schemas.microsoft.com/office/drawing/2014/main" id="{6044B6EE-BFE1-451B-9A47-364C61EAF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0" name="Line 15">
              <a:extLst>
                <a:ext uri="{FF2B5EF4-FFF2-40B4-BE49-F238E27FC236}">
                  <a16:creationId xmlns:a16="http://schemas.microsoft.com/office/drawing/2014/main" id="{D00C7FD5-9102-45D9-9FFA-F20268B6DE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1" name="Line 16">
              <a:extLst>
                <a:ext uri="{FF2B5EF4-FFF2-40B4-BE49-F238E27FC236}">
                  <a16:creationId xmlns:a16="http://schemas.microsoft.com/office/drawing/2014/main" id="{E5500F58-257C-4C75-86D3-4FBE87F302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2" name="Line 17">
              <a:extLst>
                <a:ext uri="{FF2B5EF4-FFF2-40B4-BE49-F238E27FC236}">
                  <a16:creationId xmlns:a16="http://schemas.microsoft.com/office/drawing/2014/main" id="{E108CE21-AE26-4303-A190-25F2EB391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3" name="Line 18">
              <a:extLst>
                <a:ext uri="{FF2B5EF4-FFF2-40B4-BE49-F238E27FC236}">
                  <a16:creationId xmlns:a16="http://schemas.microsoft.com/office/drawing/2014/main" id="{98C593CE-DF08-4911-9EF9-FF59B58D1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4" name="Line 19">
              <a:extLst>
                <a:ext uri="{FF2B5EF4-FFF2-40B4-BE49-F238E27FC236}">
                  <a16:creationId xmlns:a16="http://schemas.microsoft.com/office/drawing/2014/main" id="{6D488B9F-EED2-4745-9E96-C3DF47B14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5" name="Line 20">
              <a:extLst>
                <a:ext uri="{FF2B5EF4-FFF2-40B4-BE49-F238E27FC236}">
                  <a16:creationId xmlns:a16="http://schemas.microsoft.com/office/drawing/2014/main" id="{7451B562-25EB-4DC5-9276-5F6019021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2963630-866B-4BE9-9F5A-BEADC5FC208A}"/>
              </a:ext>
            </a:extLst>
          </p:cNvPr>
          <p:cNvSpPr txBox="1"/>
          <p:nvPr/>
        </p:nvSpPr>
        <p:spPr>
          <a:xfrm>
            <a:off x="5281359" y="1394324"/>
            <a:ext cx="2735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Convolutional Filter Weights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F6137D-3303-414F-9212-A91A67067065}"/>
              </a:ext>
            </a:extLst>
          </p:cNvPr>
          <p:cNvSpPr txBox="1"/>
          <p:nvPr/>
        </p:nvSpPr>
        <p:spPr>
          <a:xfrm>
            <a:off x="2901507" y="4310181"/>
            <a:ext cx="3340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Sliding Mask (Correlation) Weights</a:t>
            </a:r>
          </a:p>
        </p:txBody>
      </p:sp>
      <p:pic>
        <p:nvPicPr>
          <p:cNvPr id="48" name="Picture 21">
            <a:extLst>
              <a:ext uri="{FF2B5EF4-FFF2-40B4-BE49-F238E27FC236}">
                <a16:creationId xmlns:a16="http://schemas.microsoft.com/office/drawing/2014/main" id="{99BE8A32-3E92-441F-A7BC-B0B97D27A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05"/>
          <a:stretch/>
        </p:blipFill>
        <p:spPr bwMode="auto">
          <a:xfrm>
            <a:off x="6648882" y="2014154"/>
            <a:ext cx="1729962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36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867328" cy="685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Can you match the texture to the response?</a:t>
            </a:r>
          </a:p>
        </p:txBody>
      </p:sp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171702"/>
            <a:ext cx="4724400" cy="64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5" y="1028700"/>
            <a:ext cx="47418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2171700"/>
            <a:ext cx="193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1447800" y="4637485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Mean abs responses</a:t>
            </a:r>
          </a:p>
        </p:txBody>
      </p:sp>
      <p:pic>
        <p:nvPicPr>
          <p:cNvPr id="66567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86100"/>
            <a:ext cx="47498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Picture 4" descr="C:\Documents and Settings\Derek Hoiem\My Documents\Classes\Spring10 - Computer Vision\figs6\T01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3429002"/>
            <a:ext cx="19812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Picture 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3943350"/>
            <a:ext cx="4811712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Picture 6" descr="C:\Documents and Settings\Derek Hoiem\My Documents\Classes\Spring10 - Computer Vision\figs6\T09_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914400"/>
            <a:ext cx="193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1" name="TextBox 10"/>
          <p:cNvSpPr txBox="1">
            <a:spLocks noChangeArrowheads="1"/>
          </p:cNvSpPr>
          <p:nvPr/>
        </p:nvSpPr>
        <p:spPr bwMode="auto">
          <a:xfrm>
            <a:off x="1234008" y="685800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prstClr val="black"/>
                </a:solidFill>
                <a:ea typeface="+mn-ea"/>
              </a:rPr>
              <a:t>Filters</a:t>
            </a:r>
          </a:p>
        </p:txBody>
      </p:sp>
      <p:sp>
        <p:nvSpPr>
          <p:cNvPr id="66572" name="TextBox 11"/>
          <p:cNvSpPr txBox="1">
            <a:spLocks noChangeArrowheads="1"/>
          </p:cNvSpPr>
          <p:nvPr/>
        </p:nvSpPr>
        <p:spPr bwMode="auto">
          <a:xfrm>
            <a:off x="6248400" y="914400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A</a:t>
            </a:r>
          </a:p>
        </p:txBody>
      </p:sp>
      <p:sp>
        <p:nvSpPr>
          <p:cNvPr id="66573" name="TextBox 12"/>
          <p:cNvSpPr txBox="1">
            <a:spLocks noChangeArrowheads="1"/>
          </p:cNvSpPr>
          <p:nvPr/>
        </p:nvSpPr>
        <p:spPr bwMode="auto">
          <a:xfrm>
            <a:off x="6248400" y="2114550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B</a:t>
            </a:r>
          </a:p>
        </p:txBody>
      </p:sp>
      <p:sp>
        <p:nvSpPr>
          <p:cNvPr id="66574" name="TextBox 13"/>
          <p:cNvSpPr txBox="1">
            <a:spLocks noChangeArrowheads="1"/>
          </p:cNvSpPr>
          <p:nvPr/>
        </p:nvSpPr>
        <p:spPr bwMode="auto">
          <a:xfrm>
            <a:off x="6248400" y="3429000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C</a:t>
            </a:r>
          </a:p>
        </p:txBody>
      </p:sp>
      <p:sp>
        <p:nvSpPr>
          <p:cNvPr id="66575" name="TextBox 14"/>
          <p:cNvSpPr txBox="1">
            <a:spLocks noChangeArrowheads="1"/>
          </p:cNvSpPr>
          <p:nvPr/>
        </p:nvSpPr>
        <p:spPr bwMode="auto">
          <a:xfrm>
            <a:off x="76200" y="22860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1</a:t>
            </a:r>
          </a:p>
        </p:txBody>
      </p:sp>
      <p:sp>
        <p:nvSpPr>
          <p:cNvPr id="66576" name="TextBox 15"/>
          <p:cNvSpPr txBox="1">
            <a:spLocks noChangeArrowheads="1"/>
          </p:cNvSpPr>
          <p:nvPr/>
        </p:nvSpPr>
        <p:spPr bwMode="auto">
          <a:xfrm>
            <a:off x="76200" y="32004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2</a:t>
            </a:r>
          </a:p>
        </p:txBody>
      </p:sp>
      <p:sp>
        <p:nvSpPr>
          <p:cNvPr id="66577" name="TextBox 16"/>
          <p:cNvSpPr txBox="1">
            <a:spLocks noChangeArrowheads="1"/>
          </p:cNvSpPr>
          <p:nvPr/>
        </p:nvSpPr>
        <p:spPr bwMode="auto">
          <a:xfrm>
            <a:off x="0" y="42291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73424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5E2C-BA20-47A1-8F5B-54F6E75C05F2}" type="slidenum">
              <a:rPr>
                <a:solidFill>
                  <a:prstClr val="black"/>
                </a:solidFill>
              </a:rPr>
              <a:pPr/>
              <a:t>19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029" y="57565"/>
            <a:ext cx="6327661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Locally Connected Layers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3942" y="535487"/>
            <a:ext cx="4123312" cy="45213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615814" y="2333047"/>
            <a:ext cx="2854330" cy="126333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Filter size: 10x10</a:t>
            </a:r>
            <a:b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</a:b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  <a:sym typeface="Wingdings" panose="05000000000000000000" pitchFamily="2" charset="2"/>
              </a:rPr>
              <a:t>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4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M parameters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3913720" y="4183573"/>
            <a:ext cx="5360722" cy="633801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Note: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This parameterization is good when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input image is registered (e.g., face recognition).</a:t>
            </a:r>
          </a:p>
        </p:txBody>
      </p:sp>
    </p:spTree>
    <p:extLst>
      <p:ext uri="{BB962C8B-B14F-4D97-AF65-F5344CB8AC3E}">
        <p14:creationId xmlns:p14="http://schemas.microsoft.com/office/powerpoint/2010/main" val="2182852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A153F-434D-48E8-BBD9-B2A86EB8ECCC}" type="slidenum">
              <a:rPr>
                <a:solidFill>
                  <a:prstClr val="black"/>
                </a:solidFill>
              </a:rPr>
              <a:pPr/>
              <a:t>20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7600" y="609824"/>
            <a:ext cx="4192735" cy="45213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436042" y="699554"/>
            <a:ext cx="4456307" cy="633801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STATIONARITY? 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Statistics is similar at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different locations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5" name="TextBox 4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290286" y="57565"/>
            <a:ext cx="5967865" cy="574490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FreeSans" pitchFamily="34"/>
                <a:ea typeface="DejaVu Sans" pitchFamily="2"/>
                <a:cs typeface="DejaVu Sans" pitchFamily="2"/>
              </a:rPr>
              <a:t>Locally Connected Layers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5814" y="2333047"/>
            <a:ext cx="2854330" cy="126333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Filter size: 10x10 </a:t>
            </a:r>
            <a:b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</a:b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  <a:sym typeface="Wingdings" panose="05000000000000000000" pitchFamily="2" charset="2"/>
              </a:rPr>
              <a:t>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4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M parameters</a:t>
            </a:r>
          </a:p>
        </p:txBody>
      </p:sp>
    </p:spTree>
    <p:extLst>
      <p:ext uri="{BB962C8B-B14F-4D97-AF65-F5344CB8AC3E}">
        <p14:creationId xmlns:p14="http://schemas.microsoft.com/office/powerpoint/2010/main" val="2188156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F736C-2834-4741-88D0-5F18556CB079}" type="slidenum">
              <a:rPr>
                <a:solidFill>
                  <a:prstClr val="black"/>
                </a:solidFill>
              </a:rPr>
              <a:pPr/>
              <a:t>21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714" y="5"/>
            <a:ext cx="5729175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Layer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4343" y="597666"/>
            <a:ext cx="3447144" cy="45105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812494" y="2835175"/>
            <a:ext cx="4537996" cy="96587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2D2D8A"/>
                </a:solidFill>
                <a:latin typeface="FreeSans" pitchFamily="34"/>
                <a:ea typeface="DejaVu Sans" pitchFamily="2"/>
                <a:cs typeface="DejaVu Sans" pitchFamily="2"/>
              </a:rPr>
              <a:t>Share the same parameters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across different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locations (assuming input is stationary):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Convolutions with learned kernels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06545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965A-A87C-4674-B968-3C1BC419594C}" type="slidenum">
              <a:rPr>
                <a:solidFill>
                  <a:prstClr val="black"/>
                </a:solidFill>
              </a:rPr>
              <a:pPr/>
              <a:t>22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5162" y="1028264"/>
            <a:ext cx="3519192" cy="48645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Learn</a:t>
            </a: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</a:t>
            </a:r>
            <a:r>
              <a:rPr lang="en-US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multiple filters.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18316" y="2246100"/>
            <a:ext cx="2830542" cy="150371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E.g.: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100 Filters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Filter size: 10x10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	   </a:t>
            </a:r>
            <a:r>
              <a:rPr lang="en-US" sz="190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10K parameters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600">
              <a:solidFill>
                <a:srgbClr val="000000"/>
              </a:solidFill>
              <a:latin typeface="FreeSans" pitchFamily="34"/>
              <a:ea typeface="DejaVu Sans" pitchFamily="2"/>
              <a:cs typeface="DejaVu Sans" pitchFamily="2"/>
            </a:endParaRP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FreeSans" pitchFamily="34"/>
              <a:ea typeface="DejaVu Sans" pitchFamily="2"/>
              <a:cs typeface="DejaVu Sans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31257" y="597911"/>
            <a:ext cx="3513906" cy="45105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2526063" y="122473"/>
            <a:ext cx="4091335" cy="54537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algn="ctr"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b="1">
                <a:solidFill>
                  <a:srgbClr val="000080"/>
                </a:solidFill>
                <a:latin typeface="FreeSans" pitchFamily="34"/>
                <a:ea typeface="DejaVu Sans" pitchFamily="2"/>
                <a:cs typeface="DejaVu Sans" pitchFamily="2"/>
              </a:rPr>
              <a:t>Convolutional Layer</a:t>
            </a:r>
          </a:p>
        </p:txBody>
      </p:sp>
      <p:pic>
        <p:nvPicPr>
          <p:cNvPr id="10" name="Shape 699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355" y="3508193"/>
            <a:ext cx="1342200" cy="159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92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 image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2018375" y="3683300"/>
            <a:ext cx="20168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width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2438350" y="2167873"/>
            <a:ext cx="20168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height</a:t>
            </a:r>
          </a:p>
        </p:txBody>
      </p:sp>
      <p:sp>
        <p:nvSpPr>
          <p:cNvPr id="145" name="Shape 145"/>
          <p:cNvSpPr txBox="1"/>
          <p:nvPr/>
        </p:nvSpPr>
        <p:spPr>
          <a:xfrm>
            <a:off x="1305400" y="4103741"/>
            <a:ext cx="44072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D</a:t>
            </a: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epth (</a:t>
            </a: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color)</a:t>
            </a:r>
            <a:endParaRPr lang="en" sz="1800" kern="0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788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2" name="Shape 152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56" name="Shape 156"/>
          <p:cNvSpPr/>
          <p:nvPr/>
        </p:nvSpPr>
        <p:spPr>
          <a:xfrm>
            <a:off x="4145900" y="2304737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3920100" y="1625087"/>
            <a:ext cx="2115600" cy="35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 image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5197800" y="2659450"/>
            <a:ext cx="3946200" cy="75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</a:t>
            </a: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filter with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i.e. “slide over the image spatially, computing dot products”</a:t>
            </a:r>
          </a:p>
        </p:txBody>
      </p:sp>
    </p:spTree>
    <p:extLst>
      <p:ext uri="{BB962C8B-B14F-4D97-AF65-F5344CB8AC3E}">
        <p14:creationId xmlns:p14="http://schemas.microsoft.com/office/powerpoint/2010/main" val="97732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6" name="Shape 166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70" name="Shape 170"/>
          <p:cNvSpPr/>
          <p:nvPr/>
        </p:nvSpPr>
        <p:spPr>
          <a:xfrm>
            <a:off x="4145900" y="2304737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1" name="Shape 171"/>
          <p:cNvSpPr txBox="1"/>
          <p:nvPr/>
        </p:nvSpPr>
        <p:spPr>
          <a:xfrm>
            <a:off x="3920100" y="1625087"/>
            <a:ext cx="2115600" cy="35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5x5x</a:t>
            </a: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</a:t>
            </a: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image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5197800" y="2659450"/>
            <a:ext cx="3946200" cy="75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</a:t>
            </a: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filter with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i.e. “slide over the image spatially, computing dot products”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4963525" y="276000"/>
            <a:ext cx="3283499" cy="58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Filters always extend </a:t>
            </a: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to</a:t>
            </a: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 the full depth of the input volume</a:t>
            </a:r>
          </a:p>
        </p:txBody>
      </p:sp>
      <p:cxnSp>
        <p:nvCxnSpPr>
          <p:cNvPr id="175" name="Shape 175"/>
          <p:cNvCxnSpPr>
            <a:endCxn id="171" idx="0"/>
          </p:cNvCxnSpPr>
          <p:nvPr/>
        </p:nvCxnSpPr>
        <p:spPr>
          <a:xfrm flipH="1">
            <a:off x="4977900" y="1099187"/>
            <a:ext cx="589800" cy="52590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6" name="Shape 176"/>
          <p:cNvCxnSpPr/>
          <p:nvPr/>
        </p:nvCxnSpPr>
        <p:spPr>
          <a:xfrm flipH="1">
            <a:off x="2098750" y="728100"/>
            <a:ext cx="2583899" cy="2282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1685728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84" name="Shape 184"/>
          <p:cNvCxnSpPr>
            <a:endCxn id="183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5" name="Shape 185"/>
          <p:cNvCxnSpPr>
            <a:endCxn id="183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6" name="Shape 186"/>
          <p:cNvCxnSpPr>
            <a:endCxn id="183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7" name="Shape 187"/>
          <p:cNvCxnSpPr>
            <a:endCxn id="183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88" name="Shape 188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92" name="Shape 192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194" name="Shape 194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95" name="Shape 195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96" name="Shape 196"/>
          <p:cNvCxnSpPr/>
          <p:nvPr/>
        </p:nvCxnSpPr>
        <p:spPr>
          <a:xfrm rot="10800000">
            <a:off x="3574800" y="2866500"/>
            <a:ext cx="408299" cy="1457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97" name="Shape 197"/>
          <p:cNvSpPr txBox="1"/>
          <p:nvPr/>
        </p:nvSpPr>
        <p:spPr>
          <a:xfrm>
            <a:off x="4070975" y="2749250"/>
            <a:ext cx="5016000" cy="10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 number: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result of taking a dot product between the filter and a small 5x5x3 chunk of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(i.e. 5*5*3 = 75-dimensional dot product + bias)</a:t>
            </a:r>
          </a:p>
        </p:txBody>
      </p:sp>
      <p:pic>
        <p:nvPicPr>
          <p:cNvPr id="198" name="Shape 19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2024" y="1278250"/>
            <a:ext cx="370518" cy="2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Shape 199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700" y="4035819"/>
            <a:ext cx="1225640" cy="393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0850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07" name="Shape 207"/>
          <p:cNvCxnSpPr>
            <a:endCxn id="206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8" name="Shape 208"/>
          <p:cNvCxnSpPr>
            <a:endCxn id="206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9" name="Shape 209"/>
          <p:cNvCxnSpPr>
            <a:endCxn id="206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10" name="Shape 210"/>
          <p:cNvCxnSpPr>
            <a:endCxn id="206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1" name="Shape 211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15" name="Shape 215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217" name="Shape 217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18" name="Shape 218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19" name="Shape 219"/>
          <p:cNvCxnSpPr/>
          <p:nvPr/>
        </p:nvCxnSpPr>
        <p:spPr>
          <a:xfrm>
            <a:off x="3971900" y="25731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20" name="Shape 220"/>
          <p:cNvSpPr txBox="1"/>
          <p:nvPr/>
        </p:nvSpPr>
        <p:spPr>
          <a:xfrm>
            <a:off x="3842425" y="2710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221" name="Shape 221"/>
          <p:cNvSpPr/>
          <p:nvPr/>
        </p:nvSpPr>
        <p:spPr>
          <a:xfrm>
            <a:off x="7074950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" name="Shape 222"/>
          <p:cNvSpPr txBox="1"/>
          <p:nvPr/>
        </p:nvSpPr>
        <p:spPr>
          <a:xfrm>
            <a:off x="7080350" y="523675"/>
            <a:ext cx="18044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activation map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6959443" y="39043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7626953" y="34486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8031353" y="20376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246258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7074950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34" name="Shape 234"/>
          <p:cNvCxnSpPr>
            <a:endCxn id="233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5" name="Shape 235"/>
          <p:cNvCxnSpPr>
            <a:endCxn id="233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6" name="Shape 236"/>
          <p:cNvCxnSpPr>
            <a:endCxn id="233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7" name="Shape 237"/>
          <p:cNvCxnSpPr>
            <a:endCxn id="233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38" name="Shape 238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42" name="Shape 242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243" name="Shape 243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4" name="Shape 244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38761D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5" name="Shape 245"/>
          <p:cNvCxnSpPr/>
          <p:nvPr/>
        </p:nvCxnSpPr>
        <p:spPr>
          <a:xfrm>
            <a:off x="3971900" y="25731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46" name="Shape 246"/>
          <p:cNvSpPr txBox="1"/>
          <p:nvPr/>
        </p:nvSpPr>
        <p:spPr>
          <a:xfrm>
            <a:off x="3842425" y="2710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247" name="Shape 247"/>
          <p:cNvSpPr/>
          <p:nvPr/>
        </p:nvSpPr>
        <p:spPr>
          <a:xfrm>
            <a:off x="7452928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7049900" y="752275"/>
            <a:ext cx="20633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maps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7337421" y="39043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8004930" y="34486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8409330" y="20376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52" name="Shape 252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3" name="Shape 253"/>
          <p:cNvSpPr txBox="1"/>
          <p:nvPr/>
        </p:nvSpPr>
        <p:spPr>
          <a:xfrm>
            <a:off x="4111550" y="-55900"/>
            <a:ext cx="5063999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consider a second, </a:t>
            </a:r>
            <a:r>
              <a:rPr lang="en" sz="24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green 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filter</a:t>
            </a:r>
          </a:p>
        </p:txBody>
      </p:sp>
    </p:spTree>
    <p:extLst>
      <p:ext uri="{BB962C8B-B14F-4D97-AF65-F5344CB8AC3E}">
        <p14:creationId xmlns:p14="http://schemas.microsoft.com/office/powerpoint/2010/main" val="3455930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1221875" y="9622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5703350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1" name="Shape 261"/>
          <p:cNvSpPr txBox="1"/>
          <p:nvPr/>
        </p:nvSpPr>
        <p:spPr>
          <a:xfrm>
            <a:off x="1834500" y="32622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2198800" y="11890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1163887" y="36538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264" name="Shape 264"/>
          <p:cNvCxnSpPr/>
          <p:nvPr/>
        </p:nvCxnSpPr>
        <p:spPr>
          <a:xfrm>
            <a:off x="2828900" y="23445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5" name="Shape 265"/>
          <p:cNvSpPr txBox="1"/>
          <p:nvPr/>
        </p:nvSpPr>
        <p:spPr>
          <a:xfrm>
            <a:off x="2851825" y="2329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66" name="Shape 266"/>
          <p:cNvSpPr/>
          <p:nvPr/>
        </p:nvSpPr>
        <p:spPr>
          <a:xfrm>
            <a:off x="58527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5830700" y="523675"/>
            <a:ext cx="20633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maps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5965821" y="36757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7021405" y="3239275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7513105" y="16589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276325" y="94975"/>
            <a:ext cx="8721000" cy="3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For example, if we had 6 5x5 filters, we’ll get 6 separate activation maps:</a:t>
            </a:r>
          </a:p>
        </p:txBody>
      </p:sp>
      <p:sp>
        <p:nvSpPr>
          <p:cNvPr id="272" name="Shape 272"/>
          <p:cNvSpPr/>
          <p:nvPr/>
        </p:nvSpPr>
        <p:spPr>
          <a:xfrm>
            <a:off x="60051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61575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63099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64623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6" name="Shape 276"/>
          <p:cNvSpPr txBox="1"/>
          <p:nvPr/>
        </p:nvSpPr>
        <p:spPr>
          <a:xfrm>
            <a:off x="819650" y="4110760"/>
            <a:ext cx="8625899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We stack these up to get a “new image” of size 28x28x6!</a:t>
            </a:r>
          </a:p>
        </p:txBody>
      </p:sp>
    </p:spTree>
    <p:extLst>
      <p:ext uri="{BB962C8B-B14F-4D97-AF65-F5344CB8AC3E}">
        <p14:creationId xmlns:p14="http://schemas.microsoft.com/office/powerpoint/2010/main" val="3833479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“Tensors” again</a:t>
            </a:r>
            <a:endParaRPr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512618"/>
                <a:ext cx="8610600" cy="434513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Because there are multiple channels in each data block, convolutional filters are normally specified by 4D arrays. Common dimensions are: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r>
                  <a:rPr lang="en-US" dirty="0"/>
                  <a:t> = number of output channels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dirty="0"/>
                  <a:t> = number </a:t>
                </a:r>
                <a:r>
                  <a:rPr lang="en-US"/>
                  <a:t>of input </a:t>
                </a:r>
                <a:r>
                  <a:rPr lang="en-US" dirty="0"/>
                  <a:t>channels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= filter height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US" dirty="0"/>
                  <a:t> = filter width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512618"/>
                <a:ext cx="8610600" cy="434513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43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/>
          <p:nvPr/>
        </p:nvSpPr>
        <p:spPr>
          <a:xfrm>
            <a:off x="305225" y="1554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Preview: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ConvNet is a sequence of Convolution Layers, interspersed with </a:t>
            </a:r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non-linear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functions</a:t>
            </a:r>
          </a:p>
        </p:txBody>
      </p:sp>
      <p:sp>
        <p:nvSpPr>
          <p:cNvPr id="283" name="Shape 283"/>
          <p:cNvSpPr/>
          <p:nvPr/>
        </p:nvSpPr>
        <p:spPr>
          <a:xfrm>
            <a:off x="1770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4" name="Shape 284"/>
          <p:cNvSpPr txBox="1"/>
          <p:nvPr/>
        </p:nvSpPr>
        <p:spPr>
          <a:xfrm>
            <a:off x="7897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11540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1190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287" name="Shape 287"/>
          <p:cNvCxnSpPr/>
          <p:nvPr/>
        </p:nvCxnSpPr>
        <p:spPr>
          <a:xfrm>
            <a:off x="1481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88" name="Shape 288"/>
          <p:cNvSpPr/>
          <p:nvPr/>
        </p:nvSpPr>
        <p:spPr>
          <a:xfrm>
            <a:off x="26916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9" name="Shape 289"/>
          <p:cNvSpPr txBox="1"/>
          <p:nvPr/>
        </p:nvSpPr>
        <p:spPr>
          <a:xfrm>
            <a:off x="33043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36686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2633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1521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</p:spTree>
    <p:extLst>
      <p:ext uri="{BB962C8B-B14F-4D97-AF65-F5344CB8AC3E}">
        <p14:creationId xmlns:p14="http://schemas.microsoft.com/office/powerpoint/2010/main" val="1402703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/>
          <p:nvPr/>
        </p:nvSpPr>
        <p:spPr>
          <a:xfrm>
            <a:off x="305225" y="1554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Preview: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ConvNet is a sequence of Convolution Layers, interspersed with </a:t>
            </a:r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non-linear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functions</a:t>
            </a:r>
          </a:p>
        </p:txBody>
      </p:sp>
      <p:sp>
        <p:nvSpPr>
          <p:cNvPr id="299" name="Shape 299"/>
          <p:cNvSpPr/>
          <p:nvPr/>
        </p:nvSpPr>
        <p:spPr>
          <a:xfrm>
            <a:off x="1770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0" name="Shape 300"/>
          <p:cNvSpPr txBox="1"/>
          <p:nvPr/>
        </p:nvSpPr>
        <p:spPr>
          <a:xfrm>
            <a:off x="7897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11540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02" name="Shape 302"/>
          <p:cNvSpPr txBox="1"/>
          <p:nvPr/>
        </p:nvSpPr>
        <p:spPr>
          <a:xfrm>
            <a:off x="1190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303" name="Shape 303"/>
          <p:cNvCxnSpPr/>
          <p:nvPr/>
        </p:nvCxnSpPr>
        <p:spPr>
          <a:xfrm>
            <a:off x="1481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04" name="Shape 304"/>
          <p:cNvSpPr txBox="1"/>
          <p:nvPr/>
        </p:nvSpPr>
        <p:spPr>
          <a:xfrm>
            <a:off x="1521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  <p:sp>
        <p:nvSpPr>
          <p:cNvPr id="305" name="Shape 305"/>
          <p:cNvSpPr/>
          <p:nvPr/>
        </p:nvSpPr>
        <p:spPr>
          <a:xfrm>
            <a:off x="26916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6" name="Shape 306"/>
          <p:cNvSpPr txBox="1"/>
          <p:nvPr/>
        </p:nvSpPr>
        <p:spPr>
          <a:xfrm>
            <a:off x="33043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36686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2633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cxnSp>
        <p:nvCxnSpPr>
          <p:cNvPr id="309" name="Shape 309"/>
          <p:cNvCxnSpPr/>
          <p:nvPr/>
        </p:nvCxnSpPr>
        <p:spPr>
          <a:xfrm>
            <a:off x="42250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0" name="Shape 310"/>
          <p:cNvSpPr txBox="1"/>
          <p:nvPr/>
        </p:nvSpPr>
        <p:spPr>
          <a:xfrm>
            <a:off x="4264400" y="2419200"/>
            <a:ext cx="10632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e.g. 10 5x5x</a:t>
            </a:r>
            <a:r>
              <a:rPr lang="en" sz="1800" b="1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6 </a:t>
            </a: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filters</a:t>
            </a:r>
          </a:p>
        </p:txBody>
      </p:sp>
      <p:sp>
        <p:nvSpPr>
          <p:cNvPr id="311" name="Shape 311"/>
          <p:cNvSpPr/>
          <p:nvPr/>
        </p:nvSpPr>
        <p:spPr>
          <a:xfrm>
            <a:off x="54348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12" name="Shape 312"/>
          <p:cNvCxnSpPr/>
          <p:nvPr/>
        </p:nvCxnSpPr>
        <p:spPr>
          <a:xfrm>
            <a:off x="6815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3" name="Shape 313"/>
          <p:cNvSpPr txBox="1"/>
          <p:nvPr/>
        </p:nvSpPr>
        <p:spPr>
          <a:xfrm>
            <a:off x="6855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8071800" y="2160150"/>
            <a:ext cx="956400" cy="35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….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5300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60475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64118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79612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/>
          <p:nvPr/>
        </p:nvSpPr>
        <p:spPr>
          <a:xfrm>
            <a:off x="114875" y="455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dirty="0"/>
              <a:t>Recall</a:t>
            </a:r>
            <a:endParaRPr lang="en" sz="18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4" name="Shape 324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625" y="665225"/>
            <a:ext cx="6520285" cy="3907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507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03CAB6-A6D1-4835-B272-A3C1BD191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the features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5F5220-DAC7-407A-A4BA-A5002F38A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https://distill.pub/2017/feature-visualization/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ECE79-C51B-46E6-AAC4-6C372822E4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 sz="1400" b="0" i="0" u="none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34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77A289-728B-4766-8F90-10B0F76E4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97" y="0"/>
            <a:ext cx="435756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637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“Tensors” (not really)</a:t>
            </a:r>
            <a:endParaRPr sz="32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512618"/>
            <a:ext cx="8610600" cy="4345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dirty="0"/>
              <a:t>Deep networks are often applied to structured data like images or time series or texts.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Activations are also grouped into minibatches of some dimension N. 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Its useful to organize layer activations and model weights to represent this structure. They are therefore most naturally represented as </a:t>
            </a:r>
            <a:r>
              <a:rPr lang="en-US" b="1" i="1" dirty="0"/>
              <a:t>multi-dimensional arrays </a:t>
            </a:r>
            <a:r>
              <a:rPr lang="en-US" dirty="0"/>
              <a:t>(incorrectly called “tensors”).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e.g. the activations in layers of most 2D image processing networks have dimensions: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                                 N x C x H x W         or         N x H x W x C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N = minibatch dimension</a:t>
            </a:r>
            <a:br>
              <a:rPr lang="en-US" dirty="0"/>
            </a:br>
            <a:r>
              <a:rPr lang="en-US" dirty="0"/>
              <a:t>C = number of channels or filters</a:t>
            </a:r>
            <a:br>
              <a:rPr lang="en-US" dirty="0"/>
            </a:br>
            <a:r>
              <a:rPr lang="en-US" dirty="0"/>
              <a:t>H = image height</a:t>
            </a:r>
            <a:br>
              <a:rPr lang="en-US" dirty="0"/>
            </a:br>
            <a:r>
              <a:rPr lang="en-US" dirty="0"/>
              <a:t>W = image width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35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137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“Tensors” (not really)</a:t>
            </a:r>
            <a:endParaRPr sz="32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512618"/>
            <a:ext cx="8610600" cy="4345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dirty="0" err="1"/>
              <a:t>Alexnet</a:t>
            </a:r>
            <a:r>
              <a:rPr lang="en-US" dirty="0"/>
              <a:t> (simplified): The 3D blocks show activations with C, H, W dimensions. </a:t>
            </a:r>
            <a:br>
              <a:rPr lang="en-US" dirty="0"/>
            </a:br>
            <a:r>
              <a:rPr lang="en-US" dirty="0"/>
              <a:t>N, the minibatch dimension, is not shown. 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36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23A70-908F-40AA-A2D9-A98136B97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875" y="1694996"/>
            <a:ext cx="8096250" cy="2305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0AE6C5-7419-4F93-ADCA-8BBD95E7B318}"/>
              </a:ext>
            </a:extLst>
          </p:cNvPr>
          <p:cNvSpPr txBox="1"/>
          <p:nvPr/>
        </p:nvSpPr>
        <p:spPr>
          <a:xfrm>
            <a:off x="1995714" y="2171640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3A0480-471E-4DF7-A9C8-B81889E72FC4}"/>
              </a:ext>
            </a:extLst>
          </p:cNvPr>
          <p:cNvSpPr txBox="1"/>
          <p:nvPr/>
        </p:nvSpPr>
        <p:spPr>
          <a:xfrm>
            <a:off x="2079421" y="3048394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100633-3ADA-44E9-9481-03F705126AF8}"/>
              </a:ext>
            </a:extLst>
          </p:cNvPr>
          <p:cNvSpPr txBox="1"/>
          <p:nvPr/>
        </p:nvSpPr>
        <p:spPr>
          <a:xfrm>
            <a:off x="2725216" y="3382222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972751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71" name="Shape 1071"/>
              <p:cNvSpPr txBox="1"/>
              <p:nvPr/>
            </p:nvSpPr>
            <p:spPr>
              <a:xfrm>
                <a:off x="464950" y="665018"/>
                <a:ext cx="8446199" cy="35401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Con</a:t>
                </a:r>
                <a:r>
                  <a:rPr lang="en-US" sz="1800" kern="0" dirty="0" err="1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volution</a:t>
                </a:r>
                <a:r>
                  <a:rPr lang="en-US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 layers represent local, shift-invariant operations on data blocks.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Layer activations commonly organized into 4D blocks, NCHW or NHWC.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Convolutiona</a:t>
                </a:r>
                <a:r>
                  <a:rPr lang="en-US" sz="1800" dirty="0"/>
                  <a:t>l filters are also usually 4D arrays,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" sz="18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" sz="1800" dirty="0"/>
                  <a:t>C</a:t>
                </a:r>
                <a:r>
                  <a:rPr lang="en-US" sz="1800" dirty="0" err="1"/>
                  <a:t>onvnets</a:t>
                </a:r>
                <a:r>
                  <a:rPr lang="en-US" sz="1800" dirty="0"/>
                  <a:t> typically follow conv layers with </a:t>
                </a:r>
                <a:r>
                  <a:rPr lang="en-US" sz="1800" dirty="0" err="1"/>
                  <a:t>ReLU</a:t>
                </a:r>
                <a:r>
                  <a:rPr lang="en-US" sz="1800" dirty="0"/>
                  <a:t> non-linearities.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Spatial resolution decreases through the network, while number of channels increases.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Pooling layers or </a:t>
                </a:r>
                <a:r>
                  <a:rPr lang="en-US" sz="1800" dirty="0" err="1"/>
                  <a:t>strided</a:t>
                </a:r>
                <a:r>
                  <a:rPr lang="en-US" sz="1800" dirty="0"/>
                  <a:t> convolutions reduce the spatial resolution in steps.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Typical applications in image classification use additional fully connected layers and a final </a:t>
                </a:r>
                <a:r>
                  <a:rPr lang="en-US" sz="1800" dirty="0" err="1"/>
                  <a:t>softmax</a:t>
                </a:r>
                <a:r>
                  <a:rPr lang="en-US" sz="1800" dirty="0"/>
                  <a:t> for classification.   </a:t>
                </a:r>
                <a:endParaRPr lang="en" sz="18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071" name="Shape 10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50" y="665018"/>
                <a:ext cx="8446199" cy="3540106"/>
              </a:xfrm>
              <a:prstGeom prst="rect">
                <a:avLst/>
              </a:prstGeom>
              <a:blipFill>
                <a:blip r:embed="rId3"/>
                <a:stretch>
                  <a:fillRect l="-433" b="-25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hape 133">
            <a:extLst>
              <a:ext uri="{FF2B5EF4-FFF2-40B4-BE49-F238E27FC236}">
                <a16:creationId xmlns:a16="http://schemas.microsoft.com/office/drawing/2014/main" id="{ADA90414-6A24-48B0-ABD8-8F806DEE3E84}"/>
              </a:ext>
            </a:extLst>
          </p:cNvPr>
          <p:cNvSpPr txBox="1">
            <a:spLocks/>
          </p:cNvSpPr>
          <p:nvPr/>
        </p:nvSpPr>
        <p:spPr>
          <a:xfrm>
            <a:off x="464950" y="0"/>
            <a:ext cx="867905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600" dirty="0">
                <a:solidFill>
                  <a:srgbClr val="2D2D8A"/>
                </a:solidFill>
              </a:rPr>
              <a:t>Convnets Summary</a:t>
            </a:r>
          </a:p>
        </p:txBody>
      </p:sp>
    </p:spTree>
    <p:extLst>
      <p:ext uri="{BB962C8B-B14F-4D97-AF65-F5344CB8AC3E}">
        <p14:creationId xmlns:p14="http://schemas.microsoft.com/office/powerpoint/2010/main" val="2154449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3793</TotalTime>
  <Words>2628</Words>
  <Application>Microsoft Office PowerPoint</Application>
  <PresentationFormat>On-screen Show (16:9)</PresentationFormat>
  <Paragraphs>1688</Paragraphs>
  <Slides>37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Arial</vt:lpstr>
      <vt:lpstr>Calibri</vt:lpstr>
      <vt:lpstr>FreeSans</vt:lpstr>
      <vt:lpstr>Nice</vt:lpstr>
      <vt:lpstr>Times</vt:lpstr>
      <vt:lpstr>Cambria Math</vt:lpstr>
      <vt:lpstr>Futura Bk BT</vt:lpstr>
      <vt:lpstr>Helvetica Neue</vt:lpstr>
      <vt:lpstr>Simple Light</vt:lpstr>
      <vt:lpstr>Equation</vt:lpstr>
      <vt:lpstr>This time: Neural Networks for Visual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Linear filters: examples</vt:lpstr>
      <vt:lpstr>Practice with linear filters</vt:lpstr>
      <vt:lpstr>Practice with linear filters</vt:lpstr>
      <vt:lpstr>Practice with linear filters</vt:lpstr>
      <vt:lpstr>Practice with linear filters</vt:lpstr>
      <vt:lpstr>Can you match the texture to the response?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“Tensors” again</vt:lpstr>
      <vt:lpstr>PowerPoint Presentation</vt:lpstr>
      <vt:lpstr>PowerPoint Presentation</vt:lpstr>
      <vt:lpstr>PowerPoint Presentation</vt:lpstr>
      <vt:lpstr>Visualizing the features </vt:lpstr>
      <vt:lpstr>“Tensors” (not really)</vt:lpstr>
      <vt:lpstr>“Tensors” (not really)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Designing, Visualizing and Understanding  Deep Neural Networks</dc:title>
  <dc:creator>John Canny</dc:creator>
  <cp:lastModifiedBy>lboloni</cp:lastModifiedBy>
  <cp:revision>391</cp:revision>
  <dcterms:modified xsi:type="dcterms:W3CDTF">2019-12-03T02:42:10Z</dcterms:modified>
</cp:coreProperties>
</file>